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1" r:id="rId7"/>
    <p:sldId id="260" r:id="rId8"/>
    <p:sldId id="262" r:id="rId9"/>
    <p:sldId id="265" r:id="rId10"/>
    <p:sldId id="266" r:id="rId11"/>
    <p:sldId id="268" r:id="rId12"/>
    <p:sldId id="267"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ndiankanoon.org/doc/130599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PARTIES TO NOTES, BILLS AND CHEQUES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S. 26- 45A</a:t>
            </a:r>
          </a:p>
          <a:p>
            <a:endParaRPr lang="en-US" dirty="0" smtClean="0">
              <a:solidFill>
                <a:schemeClr val="tx1"/>
              </a:solidFill>
            </a:endParaRPr>
          </a:p>
          <a:p>
            <a:r>
              <a:rPr lang="en-US" dirty="0" smtClean="0">
                <a:solidFill>
                  <a:schemeClr val="tx1"/>
                </a:solidFill>
              </a:rPr>
              <a:t>- </a:t>
            </a:r>
            <a:r>
              <a:rPr lang="en-US" sz="2400" dirty="0" err="1" smtClean="0">
                <a:solidFill>
                  <a:schemeClr val="tx1"/>
                </a:solidFill>
              </a:rPr>
              <a:t>Carishma</a:t>
            </a:r>
            <a:r>
              <a:rPr lang="en-US" sz="2400" dirty="0" smtClean="0">
                <a:solidFill>
                  <a:schemeClr val="tx1"/>
                </a:solidFill>
              </a:rPr>
              <a:t> Singh</a:t>
            </a:r>
            <a:endParaRPr lang="en-US" sz="2400" dirty="0">
              <a:solidFill>
                <a:schemeClr val="tx1"/>
              </a:solidFill>
            </a:endParaRPr>
          </a:p>
        </p:txBody>
      </p:sp>
    </p:spTree>
    <p:extLst>
      <p:ext uri="{BB962C8B-B14F-4D97-AF65-F5344CB8AC3E}">
        <p14:creationId xmlns:p14="http://schemas.microsoft.com/office/powerpoint/2010/main" val="3130117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err="1" smtClean="0"/>
              <a:t>Tirumala</a:t>
            </a:r>
            <a:r>
              <a:rPr lang="en-US" sz="3600" u="sng" dirty="0" smtClean="0"/>
              <a:t> </a:t>
            </a:r>
            <a:r>
              <a:rPr lang="en-US" sz="3600" u="sng" dirty="0" err="1" smtClean="0"/>
              <a:t>reddi</a:t>
            </a:r>
            <a:r>
              <a:rPr lang="en-US" sz="3600" u="sng" dirty="0" smtClean="0"/>
              <a:t> </a:t>
            </a:r>
            <a:r>
              <a:rPr lang="en-US" sz="3600" u="sng" dirty="0" err="1" smtClean="0"/>
              <a:t>Ramagopala</a:t>
            </a:r>
            <a:r>
              <a:rPr lang="en-US" sz="3600" u="sng" dirty="0" smtClean="0"/>
              <a:t> </a:t>
            </a:r>
            <a:r>
              <a:rPr lang="en-US" sz="3600" u="sng" dirty="0"/>
              <a:t>Reddy v. </a:t>
            </a:r>
            <a:r>
              <a:rPr lang="en-US" sz="3600" u="sng" dirty="0" err="1" smtClean="0"/>
              <a:t>Bhimavarapu</a:t>
            </a:r>
            <a:r>
              <a:rPr lang="en-US" sz="3600" u="sng" dirty="0" smtClean="0"/>
              <a:t> </a:t>
            </a:r>
            <a:r>
              <a:rPr lang="en-US" sz="3600" u="sng" dirty="0" err="1" smtClean="0"/>
              <a:t>Paravathi</a:t>
            </a:r>
            <a:r>
              <a:rPr lang="en-US" sz="3600" u="sng" dirty="0" smtClean="0"/>
              <a:t> </a:t>
            </a:r>
            <a:r>
              <a:rPr lang="en-US" sz="3600" u="sng" dirty="0"/>
              <a:t>AIR 1940 Mad 874</a:t>
            </a:r>
          </a:p>
        </p:txBody>
      </p:sp>
      <p:sp>
        <p:nvSpPr>
          <p:cNvPr id="3" name="Content Placeholder 2"/>
          <p:cNvSpPr>
            <a:spLocks noGrp="1"/>
          </p:cNvSpPr>
          <p:nvPr>
            <p:ph idx="1"/>
          </p:nvPr>
        </p:nvSpPr>
        <p:spPr/>
        <p:txBody>
          <a:bodyPr>
            <a:normAutofit fontScale="92500" lnSpcReduction="10000"/>
          </a:bodyPr>
          <a:lstStyle/>
          <a:p>
            <a:r>
              <a:rPr lang="en-US" dirty="0" smtClean="0"/>
              <a:t>Suit by respondent on appellant for repayment of money due on a pro note</a:t>
            </a:r>
          </a:p>
          <a:p>
            <a:r>
              <a:rPr lang="en-US" dirty="0" smtClean="0"/>
              <a:t>Preamble of the pro note named the sons of Late. T </a:t>
            </a:r>
            <a:r>
              <a:rPr lang="en-US" dirty="0" err="1" smtClean="0"/>
              <a:t>Chinna</a:t>
            </a:r>
            <a:r>
              <a:rPr lang="en-US" dirty="0" smtClean="0"/>
              <a:t> </a:t>
            </a:r>
            <a:r>
              <a:rPr lang="en-US" dirty="0" err="1" smtClean="0"/>
              <a:t>Archireddy</a:t>
            </a:r>
            <a:r>
              <a:rPr lang="en-US" dirty="0" smtClean="0"/>
              <a:t> and his wife</a:t>
            </a:r>
          </a:p>
          <a:p>
            <a:r>
              <a:rPr lang="en-US" dirty="0" smtClean="0"/>
              <a:t>Some of the sons signed the note, while some did not(</a:t>
            </a:r>
            <a:r>
              <a:rPr lang="en-US" dirty="0" err="1" smtClean="0"/>
              <a:t>Sivaramakrishna</a:t>
            </a:r>
            <a:r>
              <a:rPr lang="en-US" dirty="0" smtClean="0"/>
              <a:t> Reddy did not)</a:t>
            </a:r>
          </a:p>
          <a:p>
            <a:r>
              <a:rPr lang="en-US" dirty="0" smtClean="0"/>
              <a:t>The minor son, </a:t>
            </a:r>
            <a:r>
              <a:rPr lang="en-US" dirty="0" err="1" smtClean="0"/>
              <a:t>Satyanarayana</a:t>
            </a:r>
            <a:r>
              <a:rPr lang="en-US" dirty="0" smtClean="0"/>
              <a:t> Reddy, was supposed to be ‘signed for’ by the mother- but she </a:t>
            </a:r>
            <a:r>
              <a:rPr lang="en-US" u="sng" dirty="0" smtClean="0"/>
              <a:t>did not </a:t>
            </a:r>
            <a:r>
              <a:rPr lang="en-US" dirty="0" smtClean="0"/>
              <a:t>state so on the face of the NI and was therefore signing in her individual capacity.</a:t>
            </a:r>
            <a:endParaRPr lang="en-US" dirty="0"/>
          </a:p>
        </p:txBody>
      </p:sp>
    </p:spTree>
    <p:extLst>
      <p:ext uri="{BB962C8B-B14F-4D97-AF65-F5344CB8AC3E}">
        <p14:creationId xmlns:p14="http://schemas.microsoft.com/office/powerpoint/2010/main" val="125976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Upon the question of enforceability of the pro note- the court held that in cases where multiple parties are named but some do not sign, the issue is to ascertain ‘whether they intended to be bound irrespective of others mentioned on the note’?</a:t>
            </a:r>
          </a:p>
          <a:p>
            <a:r>
              <a:rPr lang="en-US" dirty="0" smtClean="0"/>
              <a:t>Since such intention (to not be bound) could NOT be established, they were said to be bound. </a:t>
            </a:r>
          </a:p>
          <a:p>
            <a:r>
              <a:rPr lang="en-US" dirty="0" smtClean="0"/>
              <a:t>The mother was bound in her individual capacity due to the operation of s.28 of the Act</a:t>
            </a:r>
            <a:endParaRPr lang="en-US" dirty="0"/>
          </a:p>
        </p:txBody>
      </p:sp>
    </p:spTree>
    <p:extLst>
      <p:ext uri="{BB962C8B-B14F-4D97-AF65-F5344CB8AC3E}">
        <p14:creationId xmlns:p14="http://schemas.microsoft.com/office/powerpoint/2010/main" val="2445251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sz="3400" dirty="0" smtClean="0"/>
              <a:t>I </a:t>
            </a:r>
            <a:r>
              <a:rPr lang="en-US" sz="3400" dirty="0"/>
              <a:t>find no force in the contention of the learned Counsel for the appellants that since the third appellant intended to execute Ex.A.1 on behalf of his minor son but not in her individual capacity, it cannot be enforced against the 3rd appellant. The principle laid down in </a:t>
            </a:r>
            <a:r>
              <a:rPr lang="en-US" sz="3400" dirty="0">
                <a:hlinkClick r:id="rId2"/>
              </a:rPr>
              <a:t>Section 28</a:t>
            </a:r>
            <a:r>
              <a:rPr lang="en-US" sz="3400" dirty="0"/>
              <a:t> of the Negotiable Instruments Act would apply to execution of the instrument by the guardian of a minor. If the third appellant intended to execute Ex.A1 for and on behalf of her minor son, </a:t>
            </a:r>
            <a:r>
              <a:rPr lang="en-US" sz="3400" u="sng" dirty="0"/>
              <a:t>she ought to have mentioned that she is signing the promissory note on behalf of her minor son</a:t>
            </a:r>
            <a:r>
              <a:rPr lang="en-US" sz="3400" dirty="0"/>
              <a:t>. When she omitted to mention that she is executing Ex.A1 on behalf of her minor son, and signed it as if she is executing it for herself, she is bound by Ex.A1 and so the Courts below granting a decree against the third appellant cannot be said to be </a:t>
            </a:r>
            <a:r>
              <a:rPr lang="en-US" sz="3400" dirty="0" smtClean="0"/>
              <a:t>erroneous”.</a:t>
            </a:r>
            <a:endParaRPr lang="en-US" sz="3400" dirty="0"/>
          </a:p>
          <a:p>
            <a:endParaRPr lang="en-US" dirty="0"/>
          </a:p>
        </p:txBody>
      </p:sp>
    </p:spTree>
    <p:extLst>
      <p:ext uri="{BB962C8B-B14F-4D97-AF65-F5344CB8AC3E}">
        <p14:creationId xmlns:p14="http://schemas.microsoft.com/office/powerpoint/2010/main" val="618495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LIABILITY OF PARTIES</a:t>
            </a:r>
            <a:br>
              <a:rPr lang="en-US" sz="3600" dirty="0"/>
            </a:br>
            <a:r>
              <a:rPr lang="en-US" sz="3600" b="1" u="sng" dirty="0"/>
              <a:t>s. </a:t>
            </a:r>
            <a:r>
              <a:rPr lang="en-US" sz="3600" b="1" u="sng" dirty="0" smtClean="0"/>
              <a:t>29 (LIABILITY OF LEGAL REP. SIGNING)</a:t>
            </a:r>
            <a:endParaRPr lang="en-US" sz="3600" b="1" u="sng" dirty="0"/>
          </a:p>
        </p:txBody>
      </p:sp>
      <p:sp>
        <p:nvSpPr>
          <p:cNvPr id="3" name="Content Placeholder 2"/>
          <p:cNvSpPr>
            <a:spLocks noGrp="1"/>
          </p:cNvSpPr>
          <p:nvPr>
            <p:ph idx="1"/>
          </p:nvPr>
        </p:nvSpPr>
        <p:spPr/>
        <p:txBody>
          <a:bodyPr>
            <a:normAutofit fontScale="92500"/>
          </a:bodyPr>
          <a:lstStyle/>
          <a:p>
            <a:r>
              <a:rPr lang="en-US" dirty="0"/>
              <a:t>A </a:t>
            </a:r>
            <a:r>
              <a:rPr lang="en-US" u="sng" dirty="0"/>
              <a:t>legal representative </a:t>
            </a:r>
            <a:r>
              <a:rPr lang="en-US" dirty="0"/>
              <a:t>of a deceased person who signs his name to a promissory note, bill of exchange or </a:t>
            </a:r>
            <a:r>
              <a:rPr lang="en-US" dirty="0" err="1"/>
              <a:t>cheque</a:t>
            </a:r>
            <a:r>
              <a:rPr lang="en-US" dirty="0"/>
              <a:t> is liable personally thereon unless he expressly limits his liability to the extent of the assets received by him as such</a:t>
            </a:r>
            <a:r>
              <a:rPr lang="en-US" dirty="0" smtClean="0"/>
              <a:t>.</a:t>
            </a:r>
          </a:p>
          <a:p>
            <a:r>
              <a:rPr lang="en-US" u="sng" dirty="0" smtClean="0"/>
              <a:t>Express words to limit liability to the extent of the assets received</a:t>
            </a:r>
            <a:r>
              <a:rPr lang="en-US" dirty="0" smtClean="0"/>
              <a:t> are needed and not just description of being a signatory, legal representative, administrator of estate etc</a:t>
            </a:r>
            <a:r>
              <a:rPr lang="en-US" dirty="0"/>
              <a:t>.</a:t>
            </a:r>
          </a:p>
        </p:txBody>
      </p:sp>
    </p:spTree>
    <p:extLst>
      <p:ext uri="{BB962C8B-B14F-4D97-AF65-F5344CB8AC3E}">
        <p14:creationId xmlns:p14="http://schemas.microsoft.com/office/powerpoint/2010/main" val="9821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pPr algn="ctr"/>
            <a:r>
              <a:rPr lang="en-US" dirty="0" smtClean="0"/>
              <a:t>CAPACITY OF PARTIES</a:t>
            </a:r>
          </a:p>
          <a:p>
            <a:pPr algn="ctr"/>
            <a:r>
              <a:rPr lang="en-US" dirty="0" smtClean="0"/>
              <a:t>LIABILITY OF PARTIES</a:t>
            </a:r>
            <a:endParaRPr lang="en-US" dirty="0"/>
          </a:p>
        </p:txBody>
      </p:sp>
    </p:spTree>
    <p:extLst>
      <p:ext uri="{BB962C8B-B14F-4D97-AF65-F5344CB8AC3E}">
        <p14:creationId xmlns:p14="http://schemas.microsoft.com/office/powerpoint/2010/main" val="47144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smtClean="0"/>
              <a:t/>
            </a:r>
            <a:br>
              <a:rPr lang="en-US" sz="3600" u="sng" dirty="0" smtClean="0"/>
            </a:br>
            <a:r>
              <a:rPr lang="en-US" sz="3600" dirty="0" smtClean="0"/>
              <a:t>CAPACITY OF PARTIES </a:t>
            </a:r>
            <a:r>
              <a:rPr lang="en-US" sz="3600" u="sng" dirty="0" smtClean="0"/>
              <a:t/>
            </a:r>
            <a:br>
              <a:rPr lang="en-US" sz="3600" u="sng" dirty="0" smtClean="0"/>
            </a:br>
            <a:r>
              <a:rPr lang="en-US" sz="3600" b="1" u="sng" dirty="0" smtClean="0"/>
              <a:t>S.26 </a:t>
            </a:r>
            <a:r>
              <a:rPr lang="en-US" sz="3600" b="1" u="sng" dirty="0"/>
              <a:t>(CAPACITY TO MAKE)</a:t>
            </a:r>
            <a:r>
              <a:rPr lang="en-US" sz="3600" dirty="0"/>
              <a:t/>
            </a:r>
            <a:br>
              <a:rPr lang="en-US" sz="3600" dirty="0"/>
            </a:br>
            <a:endParaRPr lang="en-US" sz="3600" dirty="0"/>
          </a:p>
        </p:txBody>
      </p:sp>
      <p:sp>
        <p:nvSpPr>
          <p:cNvPr id="3" name="Content Placeholder 2"/>
          <p:cNvSpPr>
            <a:spLocks noGrp="1"/>
          </p:cNvSpPr>
          <p:nvPr>
            <p:ph idx="1"/>
          </p:nvPr>
        </p:nvSpPr>
        <p:spPr/>
        <p:txBody>
          <a:bodyPr>
            <a:normAutofit fontScale="85000" lnSpcReduction="10000"/>
          </a:bodyPr>
          <a:lstStyle/>
          <a:p>
            <a:r>
              <a:rPr lang="en-US" u="sng" dirty="0" smtClean="0"/>
              <a:t>Any person </a:t>
            </a:r>
            <a:r>
              <a:rPr lang="en-US" dirty="0" smtClean="0"/>
              <a:t>can make, draw, accept, indorse, deliver and negotiate a NI if he is capable of contracting under Law.</a:t>
            </a:r>
          </a:p>
          <a:p>
            <a:r>
              <a:rPr lang="en-US" u="sng" dirty="0" smtClean="0"/>
              <a:t>Minors</a:t>
            </a:r>
            <a:r>
              <a:rPr lang="en-US" dirty="0" smtClean="0"/>
              <a:t>- can draw, indorse, deliver and negotiate (but not accept) a NI. This binds all others but not the minor himself. The instrument does NOT become void by the minor being a party</a:t>
            </a:r>
          </a:p>
          <a:p>
            <a:r>
              <a:rPr lang="en-US" u="sng" dirty="0" smtClean="0"/>
              <a:t>Corporation</a:t>
            </a:r>
            <a:r>
              <a:rPr lang="en-US" dirty="0" smtClean="0"/>
              <a:t>- Unless so empowered, it cannot make, indorse or accept such instruments. The contractual capacity depends on its memorandum of association or charter of incorporation.</a:t>
            </a:r>
            <a:endParaRPr lang="en-US" dirty="0"/>
          </a:p>
        </p:txBody>
      </p:sp>
    </p:spTree>
    <p:extLst>
      <p:ext uri="{BB962C8B-B14F-4D97-AF65-F5344CB8AC3E}">
        <p14:creationId xmlns:p14="http://schemas.microsoft.com/office/powerpoint/2010/main" val="2860046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lnSpcReduction="10000"/>
          </a:bodyPr>
          <a:lstStyle/>
          <a:p>
            <a:r>
              <a:rPr lang="en-US" dirty="0" smtClean="0"/>
              <a:t>A minor, </a:t>
            </a:r>
            <a:r>
              <a:rPr lang="en-US" dirty="0" err="1" smtClean="0"/>
              <a:t>Amit</a:t>
            </a:r>
            <a:r>
              <a:rPr lang="en-US" dirty="0" smtClean="0"/>
              <a:t> makes a Pro note in favor of </a:t>
            </a:r>
            <a:r>
              <a:rPr lang="en-US" dirty="0" err="1" smtClean="0"/>
              <a:t>Atul</a:t>
            </a:r>
            <a:r>
              <a:rPr lang="en-US" dirty="0" smtClean="0"/>
              <a:t>. </a:t>
            </a:r>
            <a:r>
              <a:rPr lang="en-US" dirty="0" err="1" smtClean="0"/>
              <a:t>Atul</a:t>
            </a:r>
            <a:r>
              <a:rPr lang="en-US" dirty="0" smtClean="0"/>
              <a:t> did not know that </a:t>
            </a:r>
            <a:r>
              <a:rPr lang="en-US" dirty="0" err="1" smtClean="0"/>
              <a:t>Amit</a:t>
            </a:r>
            <a:r>
              <a:rPr lang="en-US" dirty="0" smtClean="0"/>
              <a:t> is a minor. </a:t>
            </a:r>
            <a:r>
              <a:rPr lang="en-US" dirty="0" err="1" smtClean="0"/>
              <a:t>Amit</a:t>
            </a:r>
            <a:r>
              <a:rPr lang="en-US" dirty="0" smtClean="0"/>
              <a:t> makes a part payment but fails to pay the entire amount. </a:t>
            </a:r>
            <a:r>
              <a:rPr lang="en-US" dirty="0" err="1" smtClean="0"/>
              <a:t>Atul’s</a:t>
            </a:r>
            <a:r>
              <a:rPr lang="en-US" dirty="0" smtClean="0"/>
              <a:t> suit for recovery can not be sustained as </a:t>
            </a:r>
            <a:r>
              <a:rPr lang="en-US" dirty="0" err="1" smtClean="0"/>
              <a:t>Amit</a:t>
            </a:r>
            <a:r>
              <a:rPr lang="en-US" dirty="0" smtClean="0"/>
              <a:t> is a minor who can draw a NI but the NI does not bind him.</a:t>
            </a:r>
          </a:p>
          <a:p>
            <a:r>
              <a:rPr lang="en-US" dirty="0" smtClean="0"/>
              <a:t>On the other hand if </a:t>
            </a:r>
            <a:r>
              <a:rPr lang="en-US" dirty="0" err="1" smtClean="0"/>
              <a:t>Amit</a:t>
            </a:r>
            <a:r>
              <a:rPr lang="en-US" dirty="0" smtClean="0"/>
              <a:t>, the minor was the payee and not the maker, the payment can be enforced by him or on his behalf</a:t>
            </a:r>
          </a:p>
          <a:p>
            <a:pPr marL="0" indent="0">
              <a:buNone/>
            </a:pPr>
            <a:endParaRPr lang="en-US" dirty="0"/>
          </a:p>
        </p:txBody>
      </p:sp>
    </p:spTree>
    <p:extLst>
      <p:ext uri="{BB962C8B-B14F-4D97-AF65-F5344CB8AC3E}">
        <p14:creationId xmlns:p14="http://schemas.microsoft.com/office/powerpoint/2010/main" val="2095522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 person of unsound mind, Manish makes a promissory note in favor of </a:t>
            </a:r>
            <a:r>
              <a:rPr lang="en-US" dirty="0" err="1" smtClean="0"/>
              <a:t>Abhay</a:t>
            </a:r>
            <a:r>
              <a:rPr lang="en-US" dirty="0" smtClean="0"/>
              <a:t>. When </a:t>
            </a:r>
            <a:r>
              <a:rPr lang="en-US" dirty="0" err="1"/>
              <a:t>A</a:t>
            </a:r>
            <a:r>
              <a:rPr lang="en-US" dirty="0" err="1" smtClean="0"/>
              <a:t>bhay</a:t>
            </a:r>
            <a:r>
              <a:rPr lang="en-US" dirty="0" smtClean="0"/>
              <a:t> does not receive payment upon maturity, he sues Manish. His claim can not sustain as Manish is legally incapable of contracting and hence can’t make or draw a Pro. Note.</a:t>
            </a:r>
          </a:p>
          <a:p>
            <a:r>
              <a:rPr lang="en-US" dirty="0" smtClean="0"/>
              <a:t>One must therefore be sure of the legal capacity of the other party while making, accepting, indorsing, drawing, negotiating a NI.</a:t>
            </a:r>
            <a:endParaRPr lang="en-US" dirty="0"/>
          </a:p>
        </p:txBody>
      </p:sp>
    </p:spTree>
    <p:extLst>
      <p:ext uri="{BB962C8B-B14F-4D97-AF65-F5344CB8AC3E}">
        <p14:creationId xmlns:p14="http://schemas.microsoft.com/office/powerpoint/2010/main" val="73519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
            </a:r>
            <a:br>
              <a:rPr lang="en-US" u="sng" dirty="0" smtClean="0"/>
            </a:br>
            <a:r>
              <a:rPr lang="en-US" dirty="0" smtClean="0"/>
              <a:t>CAPACITY </a:t>
            </a:r>
            <a:r>
              <a:rPr lang="en-US" dirty="0"/>
              <a:t>OF </a:t>
            </a:r>
            <a:r>
              <a:rPr lang="en-US" dirty="0" smtClean="0"/>
              <a:t>PARTIES </a:t>
            </a:r>
            <a:br>
              <a:rPr lang="en-US" dirty="0" smtClean="0"/>
            </a:br>
            <a:r>
              <a:rPr lang="en-US" b="1" u="sng" dirty="0" smtClean="0"/>
              <a:t>s. 27 </a:t>
            </a:r>
            <a:r>
              <a:rPr lang="en-US" b="1" u="sng" dirty="0"/>
              <a:t>(AGENCY) </a:t>
            </a:r>
            <a:r>
              <a:rPr lang="en-US" u="sng" dirty="0"/>
              <a:t/>
            </a:r>
            <a:br>
              <a:rPr lang="en-US" u="sng" dirty="0"/>
            </a:b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endParaRPr lang="en-US" dirty="0" smtClean="0"/>
          </a:p>
          <a:p>
            <a:r>
              <a:rPr lang="en-US" dirty="0" smtClean="0"/>
              <a:t>Every person</a:t>
            </a:r>
          </a:p>
          <a:p>
            <a:r>
              <a:rPr lang="en-US" dirty="0" smtClean="0"/>
              <a:t>Capable of binding himself (</a:t>
            </a:r>
            <a:r>
              <a:rPr lang="en-US" dirty="0" err="1" smtClean="0"/>
              <a:t>acc</a:t>
            </a:r>
            <a:r>
              <a:rPr lang="en-US" dirty="0" smtClean="0"/>
              <a:t> to s. 26)</a:t>
            </a:r>
          </a:p>
          <a:p>
            <a:r>
              <a:rPr lang="en-US" dirty="0" smtClean="0"/>
              <a:t>Or of being bound (</a:t>
            </a:r>
            <a:r>
              <a:rPr lang="en-US" dirty="0" err="1" smtClean="0"/>
              <a:t>acc</a:t>
            </a:r>
            <a:r>
              <a:rPr lang="en-US" dirty="0" smtClean="0"/>
              <a:t> to s. 26)</a:t>
            </a:r>
          </a:p>
          <a:p>
            <a:r>
              <a:rPr lang="en-US" dirty="0" smtClean="0"/>
              <a:t>May do so :</a:t>
            </a:r>
          </a:p>
          <a:p>
            <a:pPr>
              <a:buFont typeface="Wingdings" panose="05000000000000000000" pitchFamily="2" charset="2"/>
              <a:buChar char="ü"/>
            </a:pPr>
            <a:r>
              <a:rPr lang="en-US" dirty="0" smtClean="0"/>
              <a:t>by a duly authorized agent</a:t>
            </a:r>
          </a:p>
          <a:p>
            <a:pPr>
              <a:buFont typeface="Wingdings" panose="05000000000000000000" pitchFamily="2" charset="2"/>
              <a:buChar char="ü"/>
            </a:pPr>
            <a:r>
              <a:rPr lang="en-US" dirty="0" smtClean="0"/>
              <a:t> acting in his name</a:t>
            </a:r>
          </a:p>
          <a:p>
            <a:endParaRPr lang="en-US" dirty="0"/>
          </a:p>
          <a:p>
            <a:r>
              <a:rPr lang="en-US" dirty="0"/>
              <a:t>The general rule that a principal is bound by the acts of his agent will apply </a:t>
            </a:r>
            <a:r>
              <a:rPr lang="en-US" dirty="0" smtClean="0"/>
              <a:t>to </a:t>
            </a:r>
            <a:r>
              <a:rPr lang="en-US" dirty="0"/>
              <a:t>negotiable instruments as well. </a:t>
            </a:r>
          </a:p>
          <a:p>
            <a:endParaRPr lang="en-US" dirty="0" smtClean="0"/>
          </a:p>
        </p:txBody>
      </p:sp>
    </p:spTree>
    <p:extLst>
      <p:ext uri="{BB962C8B-B14F-4D97-AF65-F5344CB8AC3E}">
        <p14:creationId xmlns:p14="http://schemas.microsoft.com/office/powerpoint/2010/main" val="263704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00600"/>
          </a:xfrm>
        </p:spPr>
        <p:txBody>
          <a:bodyPr/>
          <a:lstStyle/>
          <a:p>
            <a:pPr marL="0" indent="0">
              <a:buNone/>
            </a:pPr>
            <a:r>
              <a:rPr lang="en-US" dirty="0"/>
              <a:t>The is a general authority to transact business</a:t>
            </a:r>
          </a:p>
          <a:p>
            <a:pPr marL="0" indent="0">
              <a:buNone/>
            </a:pPr>
            <a:r>
              <a:rPr lang="en-US" dirty="0"/>
              <a:t>and receive and discharge debts does not confer upon him</a:t>
            </a:r>
          </a:p>
          <a:p>
            <a:r>
              <a:rPr lang="en-US" dirty="0" smtClean="0"/>
              <a:t>The power of </a:t>
            </a:r>
            <a:r>
              <a:rPr lang="en-US" u="sng" dirty="0" smtClean="0"/>
              <a:t>accepting</a:t>
            </a:r>
            <a:r>
              <a:rPr lang="en-US" dirty="0" smtClean="0"/>
              <a:t> bills</a:t>
            </a:r>
          </a:p>
          <a:p>
            <a:r>
              <a:rPr lang="en-US" dirty="0" smtClean="0"/>
              <a:t>Or </a:t>
            </a:r>
            <a:r>
              <a:rPr lang="en-US" u="sng" dirty="0" smtClean="0"/>
              <a:t>indorsing</a:t>
            </a:r>
            <a:r>
              <a:rPr lang="en-US" dirty="0" smtClean="0"/>
              <a:t> bills </a:t>
            </a:r>
          </a:p>
          <a:p>
            <a:r>
              <a:rPr lang="en-US" dirty="0" smtClean="0"/>
              <a:t>so as to bind the principal</a:t>
            </a:r>
          </a:p>
          <a:p>
            <a:pPr marL="0" indent="0">
              <a:buNone/>
            </a:pPr>
            <a:r>
              <a:rPr lang="en-US" dirty="0"/>
              <a:t>An authority to draw bills of exchange does not of itself import an authority to indorse.</a:t>
            </a:r>
          </a:p>
        </p:txBody>
      </p:sp>
    </p:spTree>
    <p:extLst>
      <p:ext uri="{BB962C8B-B14F-4D97-AF65-F5344CB8AC3E}">
        <p14:creationId xmlns:p14="http://schemas.microsoft.com/office/powerpoint/2010/main" val="3883640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LIABILITY OF PARTIES</a:t>
            </a:r>
            <a:br>
              <a:rPr lang="en-US" dirty="0" smtClean="0"/>
            </a:br>
            <a:r>
              <a:rPr lang="en-US" b="1" u="sng" dirty="0" smtClean="0"/>
              <a:t>s. 28 (LIABILITY OF AGENT SIGNING)</a:t>
            </a:r>
            <a:endParaRPr lang="en-US" b="1" u="sng" dirty="0"/>
          </a:p>
        </p:txBody>
      </p:sp>
      <p:sp>
        <p:nvSpPr>
          <p:cNvPr id="3" name="Content Placeholder 2"/>
          <p:cNvSpPr>
            <a:spLocks noGrp="1"/>
          </p:cNvSpPr>
          <p:nvPr>
            <p:ph idx="1"/>
          </p:nvPr>
        </p:nvSpPr>
        <p:spPr/>
        <p:txBody>
          <a:bodyPr/>
          <a:lstStyle/>
          <a:p>
            <a:r>
              <a:rPr lang="en-US" dirty="0"/>
              <a:t>An </a:t>
            </a:r>
            <a:r>
              <a:rPr lang="en-US" u="sng" dirty="0"/>
              <a:t>agent</a:t>
            </a:r>
            <a:r>
              <a:rPr lang="en-US" dirty="0"/>
              <a:t> who signs his name to a promissory note, bill of exchange or </a:t>
            </a:r>
            <a:r>
              <a:rPr lang="en-US" dirty="0" err="1"/>
              <a:t>cheque</a:t>
            </a:r>
            <a:r>
              <a:rPr lang="en-US" dirty="0"/>
              <a:t> without indicating thereon that he signs as agent, or that he does not intend thereby to incur personal responsibility, is liable personally on the instrument, except to those who induced him to sign upon the belief that the principal only would be held liable</a:t>
            </a:r>
            <a:r>
              <a:rPr lang="en-US" dirty="0" smtClean="0"/>
              <a:t>.</a:t>
            </a:r>
          </a:p>
          <a:p>
            <a:pPr marL="0" indent="0">
              <a:buNone/>
            </a:pPr>
            <a:endParaRPr lang="en-US" dirty="0"/>
          </a:p>
        </p:txBody>
      </p:sp>
    </p:spTree>
    <p:extLst>
      <p:ext uri="{BB962C8B-B14F-4D97-AF65-F5344CB8AC3E}">
        <p14:creationId xmlns:p14="http://schemas.microsoft.com/office/powerpoint/2010/main" val="3001736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Ordinarily the person signing is liable, unless he specifies otherwise</a:t>
            </a:r>
          </a:p>
          <a:p>
            <a:r>
              <a:rPr lang="en-US" dirty="0" smtClean="0"/>
              <a:t>The section is silent </a:t>
            </a:r>
            <a:r>
              <a:rPr lang="en-US" dirty="0" smtClean="0"/>
              <a:t>about what words to use- any words that communicate his representative capacity may be sufficient</a:t>
            </a:r>
          </a:p>
          <a:p>
            <a:r>
              <a:rPr lang="en-US" dirty="0" smtClean="0"/>
              <a:t>Things like ‘for’, ‘agent for’, ‘on behalf of’, ‘without recourse to me’, [principal’s name] ‘through their agents’  </a:t>
            </a:r>
            <a:r>
              <a:rPr lang="en-US" dirty="0" err="1" smtClean="0"/>
              <a:t>etc</a:t>
            </a:r>
            <a:r>
              <a:rPr lang="en-US" dirty="0" smtClean="0"/>
              <a:t> may be written on the instrument near the agent’s signature. </a:t>
            </a:r>
          </a:p>
          <a:p>
            <a:endParaRPr lang="en-US" dirty="0"/>
          </a:p>
        </p:txBody>
      </p:sp>
    </p:spTree>
    <p:extLst>
      <p:ext uri="{BB962C8B-B14F-4D97-AF65-F5344CB8AC3E}">
        <p14:creationId xmlns:p14="http://schemas.microsoft.com/office/powerpoint/2010/main" val="2403729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840</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PARTIES TO NOTES, BILLS AND CHEQUES</vt:lpstr>
      <vt:lpstr>PowerPoint Presentation</vt:lpstr>
      <vt:lpstr> CAPACITY OF PARTIES  S.26 (CAPACITY TO MAKE) </vt:lpstr>
      <vt:lpstr>Examples</vt:lpstr>
      <vt:lpstr>PowerPoint Presentation</vt:lpstr>
      <vt:lpstr> CAPACITY OF PARTIES  s. 27 (AGENCY)  </vt:lpstr>
      <vt:lpstr>PowerPoint Presentation</vt:lpstr>
      <vt:lpstr>LIABILITY OF PARTIES s. 28 (LIABILITY OF AGENT SIGNING)</vt:lpstr>
      <vt:lpstr>PowerPoint Presentation</vt:lpstr>
      <vt:lpstr>Tirumala reddi Ramagopala Reddy v. Bhimavarapu Paravathi AIR 1940 Mad 874</vt:lpstr>
      <vt:lpstr>PowerPoint Presentation</vt:lpstr>
      <vt:lpstr>Judgment</vt:lpstr>
      <vt:lpstr>LIABILITY OF PARTIES s. 29 (LIABILITY OF LEGAL REP. SIGNING)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PARTIES TO NOTES, BILLS AND CHEQUES</dc:title>
  <dc:creator>Carishma Singh</dc:creator>
  <cp:lastModifiedBy>Windows User</cp:lastModifiedBy>
  <cp:revision>18</cp:revision>
  <dcterms:created xsi:type="dcterms:W3CDTF">2006-08-16T00:00:00Z</dcterms:created>
  <dcterms:modified xsi:type="dcterms:W3CDTF">2020-04-14T07:38:20Z</dcterms:modified>
</cp:coreProperties>
</file>